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9" r:id="rId22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4" Type="http://schemas.openxmlformats.org/officeDocument/2006/relationships/slide" Target="slides/slide10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0" name="Shape 10470"/>
        <p:cNvGrpSpPr/>
        <p:nvPr/>
      </p:nvGrpSpPr>
      <p:grpSpPr>
        <a:xfrm>
          <a:off x="0" y="0"/>
          <a:ext cx="0" cy="0"/>
          <a:chOff x="0" y="0"/>
          <a:chExt cx="0" cy="0"/>
        </a:xfrm>
      </p:grpSpPr>
      <p:sp>
        <p:nvSpPr>
          <p:cNvPr id="10471" name="Google Shape;10471;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2" name="Google Shape;10472;p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notesSlide" Target="../notesSlides/notesSlide104.xml"/></Relationships>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3" name="Shape 10473"/>
        <p:cNvGrpSpPr/>
        <p:nvPr/>
      </p:nvGrpSpPr>
      <p:grpSpPr>
        <a:xfrm>
          <a:off x="0" y="0"/>
          <a:ext cx="0" cy="0"/>
          <a:chOff x="0" y="0"/>
          <a:chExt cx="0" cy="0"/>
        </a:xfrm>
      </p:grpSpPr>
      <p:sp>
        <p:nvSpPr>
          <p:cNvPr id="10474" name="Google Shape;10474;p1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000">
                <a:solidFill>
                  <a:srgbClr val="F301DD"/>
                </a:solidFill>
              </a:rPr>
              <a:t>NTHMP Grants Process (cont.)</a:t>
            </a:r>
            <a:endParaRPr/>
          </a:p>
        </p:txBody>
      </p:sp>
      <p:sp>
        <p:nvSpPr>
          <p:cNvPr id="10475" name="Google Shape;10475;p15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1800"/>
              <a:buFont typeface="Arial"/>
              <a:buChar char="•"/>
            </a:pPr>
            <a:r>
              <a:rPr lang="en-US" sz="1800"/>
              <a:t>Continuing Grants for FY09-12 Awards (Ref.  NTHMP Rules of Procedure)</a:t>
            </a:r>
            <a:endParaRPr/>
          </a:p>
          <a:p>
            <a:pPr indent="-285750" lvl="1" marL="742950" rtl="0" algn="l">
              <a:lnSpc>
                <a:spcPct val="80000"/>
              </a:lnSpc>
              <a:spcBef>
                <a:spcPts val="320"/>
              </a:spcBef>
              <a:spcAft>
                <a:spcPts val="0"/>
              </a:spcAft>
              <a:buClr>
                <a:schemeClr val="dk1"/>
              </a:buClr>
              <a:buSzPts val="1600"/>
              <a:buFont typeface="Arial"/>
              <a:buChar char="–"/>
            </a:pPr>
            <a:r>
              <a:rPr lang="en-US" sz="1600"/>
              <a:t>No need to submit grant applications through process mentioned above</a:t>
            </a:r>
            <a:endParaRPr/>
          </a:p>
          <a:p>
            <a:pPr indent="-285750" lvl="1" marL="742950" rtl="0" algn="l">
              <a:lnSpc>
                <a:spcPct val="80000"/>
              </a:lnSpc>
              <a:spcBef>
                <a:spcPts val="320"/>
              </a:spcBef>
              <a:spcAft>
                <a:spcPts val="0"/>
              </a:spcAft>
              <a:buClr>
                <a:schemeClr val="dk1"/>
              </a:buClr>
              <a:buSzPts val="1600"/>
              <a:buFont typeface="Arial"/>
              <a:buChar char="–"/>
            </a:pPr>
            <a:r>
              <a:rPr lang="en-US" sz="1600"/>
              <a:t>Continuation of Funding (FY10) influenced by Sub-Committee Reviews of Semi-Annual Progress Reports (submitted in August 2009 and February 2010) for FY08 and FY09 Grant Awards</a:t>
            </a:r>
            <a:endParaRPr/>
          </a:p>
          <a:p>
            <a:pPr indent="-285750" lvl="1" marL="742950" rtl="0" algn="l">
              <a:lnSpc>
                <a:spcPct val="80000"/>
              </a:lnSpc>
              <a:spcBef>
                <a:spcPts val="320"/>
              </a:spcBef>
              <a:spcAft>
                <a:spcPts val="0"/>
              </a:spcAft>
              <a:buClr>
                <a:schemeClr val="dk1"/>
              </a:buClr>
              <a:buSzPts val="1600"/>
              <a:buFont typeface="Arial"/>
              <a:buChar char="–"/>
            </a:pPr>
            <a:r>
              <a:rPr lang="en-US" sz="1600"/>
              <a:t>Sub-Committee Review Reports will be provided to NTHMP Grant Review Panel; the Review Panel will make recommendations to NOAA on funding amounts for FY10</a:t>
            </a:r>
            <a:endParaRPr/>
          </a:p>
          <a:p>
            <a:pPr indent="-285750" lvl="1" marL="742950" rtl="0" algn="l">
              <a:lnSpc>
                <a:spcPct val="80000"/>
              </a:lnSpc>
              <a:spcBef>
                <a:spcPts val="320"/>
              </a:spcBef>
              <a:spcAft>
                <a:spcPts val="0"/>
              </a:spcAft>
              <a:buClr>
                <a:schemeClr val="dk1"/>
              </a:buClr>
              <a:buSzPts val="1600"/>
              <a:buFont typeface="Arial"/>
              <a:buChar char="–"/>
            </a:pPr>
            <a:r>
              <a:rPr lang="en-US" sz="1600"/>
              <a:t>NTHMP Program Administrator will notify each grant awardee of Review Panel recommendation and negotiate FY10 funding award and project plan as necessary</a:t>
            </a:r>
            <a:endParaRPr/>
          </a:p>
          <a:p>
            <a:pPr indent="-342900" lvl="0" marL="342900" rtl="0" algn="l">
              <a:lnSpc>
                <a:spcPct val="80000"/>
              </a:lnSpc>
              <a:spcBef>
                <a:spcPts val="360"/>
              </a:spcBef>
              <a:spcAft>
                <a:spcPts val="0"/>
              </a:spcAft>
              <a:buClr>
                <a:schemeClr val="dk1"/>
              </a:buClr>
              <a:buSzPts val="1800"/>
              <a:buFont typeface="Arial"/>
              <a:buChar char="•"/>
            </a:pPr>
            <a:r>
              <a:rPr lang="en-US" sz="1800"/>
              <a:t>Post-Award FY10 Grant Process (Partner)</a:t>
            </a:r>
            <a:endParaRPr/>
          </a:p>
          <a:p>
            <a:pPr indent="-285750" lvl="1" marL="742950" rtl="0" algn="l">
              <a:lnSpc>
                <a:spcPct val="80000"/>
              </a:lnSpc>
              <a:spcBef>
                <a:spcPts val="320"/>
              </a:spcBef>
              <a:spcAft>
                <a:spcPts val="0"/>
              </a:spcAft>
              <a:buClr>
                <a:schemeClr val="dk1"/>
              </a:buClr>
              <a:buSzPts val="1600"/>
              <a:buFont typeface="Arial"/>
              <a:buChar char="–"/>
            </a:pPr>
            <a:r>
              <a:rPr lang="en-US" sz="1600"/>
              <a:t>Routine Financial Reporting (Due to Grants On-Line)</a:t>
            </a:r>
            <a:endParaRPr/>
          </a:p>
          <a:p>
            <a:pPr indent="-285750" lvl="1" marL="742950" rtl="0" algn="l">
              <a:lnSpc>
                <a:spcPct val="80000"/>
              </a:lnSpc>
              <a:spcBef>
                <a:spcPts val="320"/>
              </a:spcBef>
              <a:spcAft>
                <a:spcPts val="0"/>
              </a:spcAft>
              <a:buClr>
                <a:schemeClr val="dk1"/>
              </a:buClr>
              <a:buSzPts val="1600"/>
              <a:buFont typeface="Arial"/>
              <a:buChar char="–"/>
            </a:pPr>
            <a:r>
              <a:rPr lang="en-US" sz="1600"/>
              <a:t>Provide Semi-Annual progress reports to the NTHMP Administrator through Grants On-Line</a:t>
            </a:r>
            <a:endParaRPr/>
          </a:p>
          <a:p>
            <a:pPr indent="-285750" lvl="1" marL="742950" rtl="0" algn="l">
              <a:lnSpc>
                <a:spcPct val="80000"/>
              </a:lnSpc>
              <a:spcBef>
                <a:spcPts val="320"/>
              </a:spcBef>
              <a:spcAft>
                <a:spcPts val="0"/>
              </a:spcAft>
              <a:buClr>
                <a:schemeClr val="dk1"/>
              </a:buClr>
              <a:buSzPts val="1600"/>
              <a:buFont typeface="Arial"/>
              <a:buChar char="–"/>
            </a:pPr>
            <a:r>
              <a:rPr lang="en-US" sz="1600"/>
              <a:t>Provide Annual Report of accomplishments to the NTHMP-CC at the next Annual NTHMP Meeting</a:t>
            </a:r>
            <a:endParaRPr/>
          </a:p>
          <a:p>
            <a:pPr indent="-228600" lvl="2" marL="1143000" rtl="0" algn="l">
              <a:lnSpc>
                <a:spcPct val="80000"/>
              </a:lnSpc>
              <a:spcBef>
                <a:spcPts val="280"/>
              </a:spcBef>
              <a:spcAft>
                <a:spcPts val="0"/>
              </a:spcAft>
              <a:buClr>
                <a:schemeClr val="dk1"/>
              </a:buClr>
              <a:buSzPts val="1400"/>
              <a:buFont typeface="Arial"/>
              <a:buChar char="•"/>
            </a:pPr>
            <a:r>
              <a:rPr lang="en-US" sz="1400"/>
              <a:t>Demonstrate how accomplishment supported NTHMP performance measures and milestones</a:t>
            </a:r>
            <a:endParaRPr/>
          </a:p>
          <a:p>
            <a:pPr indent="-228600" lvl="2" marL="1143000" rtl="0" algn="l">
              <a:lnSpc>
                <a:spcPct val="80000"/>
              </a:lnSpc>
              <a:spcBef>
                <a:spcPts val="280"/>
              </a:spcBef>
              <a:spcAft>
                <a:spcPts val="0"/>
              </a:spcAft>
              <a:buClr>
                <a:schemeClr val="dk1"/>
              </a:buClr>
              <a:buSzPts val="1400"/>
              <a:buFont typeface="Arial"/>
              <a:buChar char="•"/>
            </a:pPr>
            <a:r>
              <a:rPr lang="en-US" sz="1400"/>
              <a:t>Coordinated in advance with relevant subcommittees</a:t>
            </a:r>
            <a:endParaRPr/>
          </a:p>
          <a:p>
            <a:pPr indent="-342900" lvl="0" marL="342900" rtl="0" algn="l">
              <a:lnSpc>
                <a:spcPct val="80000"/>
              </a:lnSpc>
              <a:spcBef>
                <a:spcPts val="360"/>
              </a:spcBef>
              <a:spcAft>
                <a:spcPts val="0"/>
              </a:spcAft>
              <a:buClr>
                <a:schemeClr val="dk1"/>
              </a:buClr>
              <a:buSzPts val="1800"/>
              <a:buFont typeface="Arial"/>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